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64" r:id="rId12"/>
    <p:sldId id="273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6" r:id="rId22"/>
    <p:sldId id="286" r:id="rId23"/>
    <p:sldId id="277" r:id="rId24"/>
    <p:sldId id="278" r:id="rId25"/>
    <p:sldId id="282" r:id="rId26"/>
    <p:sldId id="285" r:id="rId27"/>
    <p:sldId id="283" r:id="rId28"/>
    <p:sldId id="284" r:id="rId29"/>
    <p:sldId id="279" r:id="rId30"/>
    <p:sldId id="281" r:id="rId31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014A-49BC-40DD-BB78-013845B9999D}" type="datetimeFigureOut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4956D-ED50-416F-A377-4F953D0316C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14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11B8-5EB4-45AD-854B-631E7F9113BB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DA09-3D6B-43BA-96F8-A1757885DE0B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153-2027-47BD-A144-597F377AA074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5AEE-6A5A-4E4C-99D4-EBBDA1531BAC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A12A9-D5C5-4D1F-A182-8F87A70BA8E1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E4F4F-A172-4300-8CA9-CCB7F5132F90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41222-CCE0-4384-BE62-CFE21044FC45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BAD5A-A5AD-4AB6-9D32-540531FFA379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BC7-E8E1-462B-8181-79309062691A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4008-BA62-4C4F-983C-79478F862522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0869-3D58-4A20-B48A-3DB8A17283AA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B7B2-2BAB-47B2-AF50-AED2FE2A9105}" type="datetime1">
              <a:rPr lang="zh-TW" altLang="en-US" smtClean="0"/>
              <a:t>2011/3/28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Improving Search Engines Using Human Computation Games </a:t>
            </a:r>
            <a:r>
              <a:rPr lang="en-US" altLang="zh-TW" sz="2700" b="1" dirty="0">
                <a:solidFill>
                  <a:srgbClr val="FF0000"/>
                </a:solidFill>
              </a:rPr>
              <a:t>(CIKM09)</a:t>
            </a:r>
            <a:endParaRPr lang="zh-TW" alt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/>
          <a:lstStyle/>
          <a:p>
            <a:pPr algn="l"/>
            <a:r>
              <a:rPr lang="en-US" altLang="zh-TW" b="1" dirty="0"/>
              <a:t>Date: </a:t>
            </a:r>
            <a:r>
              <a:rPr lang="en-US" altLang="zh-TW" b="1" dirty="0" smtClean="0"/>
              <a:t>2011/3/28</a:t>
            </a:r>
            <a:endParaRPr lang="en-US" altLang="zh-TW" b="1" dirty="0"/>
          </a:p>
          <a:p>
            <a:pPr algn="l"/>
            <a:r>
              <a:rPr lang="en-US" altLang="zh-TW" b="1" dirty="0"/>
              <a:t>Advisor: Dr. </a:t>
            </a:r>
            <a:r>
              <a:rPr lang="en-US" altLang="zh-TW" b="1" dirty="0" err="1"/>
              <a:t>Koh</a:t>
            </a:r>
            <a:r>
              <a:rPr lang="en-US" altLang="zh-TW" b="1" dirty="0"/>
              <a:t>. </a:t>
            </a:r>
            <a:r>
              <a:rPr lang="en-US" altLang="zh-TW" b="1" dirty="0" err="1"/>
              <a:t>Jia</a:t>
            </a:r>
            <a:r>
              <a:rPr lang="en-US" altLang="zh-TW" b="1" dirty="0"/>
              <a:t>-Ling</a:t>
            </a:r>
          </a:p>
          <a:p>
            <a:pPr algn="l"/>
            <a:r>
              <a:rPr lang="en-US" altLang="zh-TW" b="1" dirty="0"/>
              <a:t>Speaker: C</a:t>
            </a:r>
            <a:r>
              <a:rPr lang="en-US" altLang="zh-TW" b="1" dirty="0" smtClean="0"/>
              <a:t>hiang, </a:t>
            </a:r>
            <a:r>
              <a:rPr lang="en-US" altLang="zh-TW" b="1" dirty="0" err="1" smtClean="0"/>
              <a:t>Guang</a:t>
            </a:r>
            <a:r>
              <a:rPr lang="en-US" altLang="zh-TW" b="1" dirty="0" smtClean="0"/>
              <a:t>-ting</a:t>
            </a:r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0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184"/>
            <a:ext cx="8280920" cy="629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框架 8"/>
          <p:cNvSpPr/>
          <p:nvPr/>
        </p:nvSpPr>
        <p:spPr>
          <a:xfrm>
            <a:off x="7168750" y="4500534"/>
            <a:ext cx="1507706" cy="775253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4300668" y="3356992"/>
            <a:ext cx="4087755" cy="648072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2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Page R</a:t>
            </a:r>
            <a:r>
              <a:rPr lang="en-US" altLang="zh-TW" b="1" dirty="0" smtClean="0">
                <a:solidFill>
                  <a:srgbClr val="FF0000"/>
                </a:solidFill>
              </a:rPr>
              <a:t>ace and Page Match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Page </a:t>
            </a:r>
            <a:r>
              <a:rPr lang="en-US" altLang="zh-TW" b="1" dirty="0" smtClean="0"/>
              <a:t>Race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two-player competitive game, is a natural </a:t>
            </a:r>
            <a:r>
              <a:rPr lang="en-US" altLang="zh-TW" dirty="0" smtClean="0"/>
              <a:t>extension of </a:t>
            </a:r>
            <a:r>
              <a:rPr lang="en-US" altLang="zh-TW" dirty="0"/>
              <a:t>Page Hunt.</a:t>
            </a:r>
            <a:endParaRPr lang="en-US" altLang="zh-TW" b="1" dirty="0" smtClean="0"/>
          </a:p>
          <a:p>
            <a:r>
              <a:rPr lang="en-US" altLang="zh-TW" b="1" dirty="0"/>
              <a:t>Page </a:t>
            </a:r>
            <a:r>
              <a:rPr lang="en-US" altLang="zh-TW" b="1" dirty="0" smtClean="0"/>
              <a:t>Match</a:t>
            </a:r>
          </a:p>
          <a:p>
            <a:pPr lvl="1"/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collaborative game </a:t>
            </a:r>
            <a:r>
              <a:rPr lang="en-US" altLang="zh-TW" dirty="0" smtClean="0"/>
              <a:t>where </a:t>
            </a:r>
            <a:r>
              <a:rPr lang="en-US" altLang="zh-TW" dirty="0"/>
              <a:t>two players are randomly paired up.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1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" y="764704"/>
            <a:ext cx="9099617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5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60919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419872" y="15865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Page Race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3528" y="1793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Page </a:t>
            </a:r>
            <a:r>
              <a:rPr lang="en-US" altLang="zh-TW" b="1" dirty="0" smtClean="0">
                <a:solidFill>
                  <a:srgbClr val="FF0000"/>
                </a:solidFill>
              </a:rPr>
              <a:t>Hunt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04127" y="1886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Page </a:t>
            </a:r>
            <a:r>
              <a:rPr lang="en-US" altLang="zh-TW" b="1" dirty="0" smtClean="0">
                <a:solidFill>
                  <a:srgbClr val="FF0000"/>
                </a:solidFill>
              </a:rPr>
              <a:t>Match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0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Experiment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period </a:t>
            </a:r>
            <a:r>
              <a:rPr lang="en-US" altLang="zh-TW" dirty="0" smtClean="0"/>
              <a:t>of </a:t>
            </a:r>
            <a:r>
              <a:rPr lang="en-US" altLang="zh-TW" dirty="0" smtClean="0">
                <a:solidFill>
                  <a:srgbClr val="FF0000"/>
                </a:solidFill>
              </a:rPr>
              <a:t>ten </a:t>
            </a:r>
            <a:r>
              <a:rPr lang="en-US" altLang="zh-TW" dirty="0">
                <a:solidFill>
                  <a:srgbClr val="FF0000"/>
                </a:solidFill>
              </a:rPr>
              <a:t>days</a:t>
            </a:r>
            <a:r>
              <a:rPr lang="zh-TW" altLang="en-US" dirty="0">
                <a:solidFill>
                  <a:srgbClr val="FF0000"/>
                </a:solidFill>
              </a:rPr>
              <a:t> 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10,000 people</a:t>
            </a:r>
          </a:p>
          <a:p>
            <a:r>
              <a:rPr lang="en-US" altLang="zh-TW" dirty="0"/>
              <a:t>G</a:t>
            </a:r>
            <a:r>
              <a:rPr lang="en-US" altLang="zh-TW" dirty="0" smtClean="0"/>
              <a:t>enerating </a:t>
            </a:r>
            <a:r>
              <a:rPr lang="en-US" altLang="zh-TW" dirty="0"/>
              <a:t>over </a:t>
            </a:r>
            <a:r>
              <a:rPr lang="en-US" altLang="zh-TW" dirty="0" smtClean="0">
                <a:solidFill>
                  <a:srgbClr val="FF0000"/>
                </a:solidFill>
              </a:rPr>
              <a:t>123,000 non-null </a:t>
            </a:r>
            <a:r>
              <a:rPr lang="en-US" altLang="zh-TW" dirty="0">
                <a:solidFill>
                  <a:srgbClr val="FF0000"/>
                </a:solidFill>
              </a:rPr>
              <a:t>labels</a:t>
            </a:r>
            <a:r>
              <a:rPr lang="en-US" altLang="zh-TW" dirty="0"/>
              <a:t> on the </a:t>
            </a:r>
            <a:r>
              <a:rPr lang="en-US" altLang="zh-TW" dirty="0">
                <a:solidFill>
                  <a:srgbClr val="FF0000"/>
                </a:solidFill>
              </a:rPr>
              <a:t>698 URLs </a:t>
            </a:r>
            <a:r>
              <a:rPr lang="en-US" altLang="zh-TW" dirty="0"/>
              <a:t>in the </a:t>
            </a:r>
            <a:r>
              <a:rPr lang="en-US" altLang="zh-TW" dirty="0" smtClean="0"/>
              <a:t>system.</a:t>
            </a:r>
          </a:p>
          <a:p>
            <a:r>
              <a:rPr lang="en-US" altLang="zh-TW" b="1" dirty="0"/>
              <a:t>On average </a:t>
            </a:r>
            <a:r>
              <a:rPr lang="en-US" altLang="zh-TW" dirty="0" smtClean="0"/>
              <a:t>every player </a:t>
            </a:r>
            <a:r>
              <a:rPr lang="en-US" altLang="zh-TW" dirty="0"/>
              <a:t>contributed over 12 labels, and every URL has over </a:t>
            </a:r>
            <a:r>
              <a:rPr lang="en-US" altLang="zh-TW" dirty="0" smtClean="0"/>
              <a:t>170 labels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Data analysis and </a:t>
            </a:r>
            <a:r>
              <a:rPr lang="en-US" altLang="zh-TW" b="1" dirty="0" smtClean="0">
                <a:solidFill>
                  <a:srgbClr val="FF0000"/>
                </a:solidFill>
              </a:rPr>
              <a:t>discussion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Analysis </a:t>
            </a:r>
            <a:r>
              <a:rPr lang="en-US" altLang="zh-TW" dirty="0"/>
              <a:t>about…..</a:t>
            </a:r>
          </a:p>
          <a:p>
            <a:pPr lvl="1"/>
            <a:r>
              <a:rPr lang="en-US" altLang="zh-TW" dirty="0"/>
              <a:t>Was the game fun</a:t>
            </a:r>
            <a:r>
              <a:rPr lang="en-US" altLang="zh-TW" dirty="0" smtClean="0"/>
              <a:t>??</a:t>
            </a:r>
          </a:p>
          <a:p>
            <a:pPr lvl="1"/>
            <a:r>
              <a:rPr lang="en-US" altLang="zh-TW" dirty="0" smtClean="0"/>
              <a:t>Is </a:t>
            </a:r>
            <a:r>
              <a:rPr lang="en-US" altLang="zh-TW" dirty="0"/>
              <a:t>the data we get from Page Hunt comparable to data we get from other sources?</a:t>
            </a:r>
          </a:p>
          <a:p>
            <a:pPr lvl="1"/>
            <a:r>
              <a:rPr lang="en-US" altLang="zh-TW" dirty="0"/>
              <a:t>Can we define a process that extracts useful information from the data?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6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Was the game </a:t>
            </a:r>
            <a:r>
              <a:rPr lang="en-US" altLang="zh-TW" b="1" dirty="0" smtClean="0">
                <a:solidFill>
                  <a:srgbClr val="FF0000"/>
                </a:solidFill>
              </a:rPr>
              <a:t>fun ??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Players </a:t>
            </a:r>
            <a:r>
              <a:rPr lang="en-US" altLang="zh-TW" dirty="0"/>
              <a:t>sent comments like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“</a:t>
            </a:r>
            <a:r>
              <a:rPr lang="en-US" altLang="zh-TW" dirty="0"/>
              <a:t>addictive</a:t>
            </a:r>
            <a:r>
              <a:rPr lang="en-US" altLang="zh-TW" dirty="0" smtClean="0"/>
              <a:t>”</a:t>
            </a:r>
          </a:p>
          <a:p>
            <a:pPr lvl="1"/>
            <a:r>
              <a:rPr lang="en-US" altLang="zh-TW" dirty="0" smtClean="0"/>
              <a:t>“</a:t>
            </a:r>
            <a:r>
              <a:rPr lang="en-US" altLang="zh-TW" dirty="0"/>
              <a:t>I love the app. It has </a:t>
            </a:r>
            <a:r>
              <a:rPr lang="en-US" altLang="zh-TW" dirty="0" err="1" smtClean="0"/>
              <a:t>asticky</a:t>
            </a:r>
            <a:r>
              <a:rPr lang="en-US" altLang="zh-TW" dirty="0"/>
              <a:t>, viral nature to it</a:t>
            </a:r>
            <a:r>
              <a:rPr lang="en-US" altLang="zh-TW" dirty="0" smtClean="0"/>
              <a:t>”</a:t>
            </a:r>
          </a:p>
          <a:p>
            <a:pPr lvl="1"/>
            <a:r>
              <a:rPr lang="en-US" altLang="zh-TW" dirty="0" smtClean="0"/>
              <a:t>“</a:t>
            </a:r>
            <a:r>
              <a:rPr lang="en-US" altLang="zh-TW" dirty="0"/>
              <a:t>Fun game</a:t>
            </a:r>
            <a:r>
              <a:rPr lang="en-US" altLang="zh-TW" dirty="0" smtClean="0"/>
              <a:t>!”</a:t>
            </a:r>
          </a:p>
          <a:p>
            <a:pPr lvl="1"/>
            <a:r>
              <a:rPr lang="en-US" altLang="zh-TW" dirty="0" smtClean="0"/>
              <a:t>“…</a:t>
            </a:r>
            <a:r>
              <a:rPr lang="en-US" altLang="zh-TW" dirty="0"/>
              <a:t>It’s a great </a:t>
            </a:r>
            <a:r>
              <a:rPr lang="en-US" altLang="zh-TW" dirty="0" err="1" smtClean="0"/>
              <a:t>game.Passing</a:t>
            </a:r>
            <a:r>
              <a:rPr lang="en-US" altLang="zh-TW" dirty="0" smtClean="0"/>
              <a:t> </a:t>
            </a:r>
            <a:r>
              <a:rPr lang="en-US" altLang="zh-TW" dirty="0"/>
              <a:t>it along …”.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players who were at the top of </a:t>
            </a:r>
            <a:r>
              <a:rPr lang="en-US" altLang="zh-TW" dirty="0" smtClean="0"/>
              <a:t>the leader </a:t>
            </a:r>
            <a:r>
              <a:rPr lang="en-US" altLang="zh-TW" dirty="0"/>
              <a:t>board kept playing to keep their names on the leader board.</a:t>
            </a:r>
          </a:p>
          <a:p>
            <a:r>
              <a:rPr lang="en-US" altLang="zh-TW" dirty="0"/>
              <a:t>Judging from these numbers, and from the comments we got, </a:t>
            </a:r>
            <a:r>
              <a:rPr lang="en-US" altLang="zh-TW" dirty="0" smtClean="0">
                <a:solidFill>
                  <a:srgbClr val="FF0000"/>
                </a:solidFill>
              </a:rPr>
              <a:t>this game </a:t>
            </a:r>
            <a:r>
              <a:rPr lang="en-US" altLang="zh-TW" dirty="0">
                <a:solidFill>
                  <a:srgbClr val="FF0000"/>
                </a:solidFill>
              </a:rPr>
              <a:t>seems to be fun.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5934670"/>
            <a:ext cx="6325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How board u are!!</a:t>
            </a:r>
            <a:endParaRPr lang="zh-TW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4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Is our data better than others??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Nature of q</a:t>
            </a:r>
            <a:r>
              <a:rPr lang="en-US" altLang="zh-TW" b="1" dirty="0" smtClean="0"/>
              <a:t>ueries elicited</a:t>
            </a:r>
          </a:p>
          <a:p>
            <a:r>
              <a:rPr lang="en-US" altLang="zh-TW" b="1" dirty="0"/>
              <a:t>URL </a:t>
            </a:r>
            <a:r>
              <a:rPr lang="en-US" altLang="zh-TW" b="1" dirty="0" err="1"/>
              <a:t>Findability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7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Nature of queries </a:t>
            </a:r>
            <a:r>
              <a:rPr lang="en-US" altLang="zh-TW" b="1" dirty="0" smtClean="0">
                <a:solidFill>
                  <a:srgbClr val="FF0000"/>
                </a:solidFill>
              </a:rPr>
              <a:t>elicited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Miks\Desktop\IMG_05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599130" cy="479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27984" y="13407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/>
              <a:t>Shongwe</a:t>
            </a:r>
            <a:r>
              <a:rPr lang="en-US" altLang="zh-TW" dirty="0"/>
              <a:t> </a:t>
            </a:r>
            <a:r>
              <a:rPr lang="en-US" altLang="zh-TW" dirty="0" err="1" smtClean="0"/>
              <a:t>Nonhlanhla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8" name="文字方塊 7"/>
          <p:cNvSpPr txBox="1"/>
          <p:nvPr/>
        </p:nvSpPr>
        <p:spPr>
          <a:xfrm>
            <a:off x="4434610" y="2522631"/>
            <a:ext cx="417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 smtClean="0"/>
              <a:t>Shongwe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Nonhlanhla</a:t>
            </a:r>
            <a:r>
              <a:rPr lang="en-US" altLang="zh-TW" dirty="0" smtClean="0"/>
              <a:t> super beauty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4434610" y="3740188"/>
            <a:ext cx="4025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 smtClean="0"/>
              <a:t>Shon</a:t>
            </a:r>
            <a:r>
              <a:rPr lang="zh-TW" altLang="en-US" dirty="0"/>
              <a:t>、</a:t>
            </a:r>
            <a:r>
              <a:rPr lang="en-US" altLang="zh-TW" dirty="0" err="1" smtClean="0"/>
              <a:t>gwe</a:t>
            </a:r>
            <a:r>
              <a:rPr lang="zh-TW" altLang="en-US" dirty="0"/>
              <a:t>、</a:t>
            </a:r>
            <a:r>
              <a:rPr lang="en-US" altLang="zh-TW" dirty="0" err="1" smtClean="0"/>
              <a:t>Nonh</a:t>
            </a:r>
            <a:r>
              <a:rPr lang="zh-TW" altLang="en-US" dirty="0"/>
              <a:t>、</a:t>
            </a:r>
            <a:r>
              <a:rPr lang="en-US" altLang="zh-TW" dirty="0" err="1" smtClean="0"/>
              <a:t>lanhla</a:t>
            </a: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7" name="矩形 6"/>
          <p:cNvSpPr/>
          <p:nvPr/>
        </p:nvSpPr>
        <p:spPr>
          <a:xfrm>
            <a:off x="5746269" y="1705635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OK!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38682" y="2891963"/>
            <a:ext cx="4472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over-specified</a:t>
            </a:r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09271" y="4109520"/>
            <a:ext cx="4977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Under-specified</a:t>
            </a:r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95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Nature of queries elicited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ook </a:t>
            </a:r>
            <a:r>
              <a:rPr lang="en-US" altLang="zh-TW" dirty="0"/>
              <a:t>a random sample of successful </a:t>
            </a:r>
            <a:r>
              <a:rPr lang="en-US" altLang="zh-TW" dirty="0" smtClean="0"/>
              <a:t>100 &lt;query</a:t>
            </a:r>
            <a:r>
              <a:rPr lang="en-US" altLang="zh-TW" dirty="0"/>
              <a:t>, web page URL&gt; </a:t>
            </a:r>
            <a:r>
              <a:rPr lang="en-US" altLang="zh-TW" dirty="0" smtClean="0"/>
              <a:t>pairs.</a:t>
            </a:r>
          </a:p>
          <a:p>
            <a:r>
              <a:rPr lang="en-US" altLang="zh-TW" dirty="0"/>
              <a:t>Two of  writer</a:t>
            </a:r>
            <a:r>
              <a:rPr lang="en-US" altLang="zh-TW" dirty="0" smtClean="0"/>
              <a:t> </a:t>
            </a:r>
            <a:r>
              <a:rPr lang="en-US" altLang="zh-TW" dirty="0"/>
              <a:t>analyzed these </a:t>
            </a:r>
            <a:r>
              <a:rPr lang="en-US" altLang="zh-TW" dirty="0" smtClean="0"/>
              <a:t>100 pairs </a:t>
            </a:r>
            <a:r>
              <a:rPr lang="en-US" altLang="zh-TW" dirty="0"/>
              <a:t>and categorized the queries as OK, Over-specified or Underspecified.</a:t>
            </a:r>
            <a:endParaRPr lang="en-US" altLang="zh-TW" dirty="0" smtClean="0"/>
          </a:p>
          <a:p>
            <a:r>
              <a:rPr lang="en-US" altLang="zh-TW" dirty="0" smtClean="0"/>
              <a:t>78</a:t>
            </a:r>
            <a:r>
              <a:rPr lang="en-US" altLang="zh-TW" dirty="0"/>
              <a:t>% of the queries were OK, 15% were </a:t>
            </a:r>
            <a:r>
              <a:rPr lang="en-US" altLang="zh-TW" dirty="0" err="1" smtClean="0"/>
              <a:t>overspecified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dirty="0"/>
              <a:t>7% were under-specified.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Preview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ea typeface="新細明體" charset="-120"/>
              </a:rPr>
              <a:t>Introduction</a:t>
            </a:r>
          </a:p>
          <a:p>
            <a:r>
              <a:rPr lang="en-US" altLang="zh-TW" b="1" dirty="0" smtClean="0"/>
              <a:t>Page Hunt design</a:t>
            </a:r>
          </a:p>
          <a:p>
            <a:r>
              <a:rPr lang="en-US" altLang="zh-TW" b="1" dirty="0" smtClean="0"/>
              <a:t>Experiment</a:t>
            </a:r>
          </a:p>
          <a:p>
            <a:r>
              <a:rPr lang="en-US" altLang="zh-TW" b="1" dirty="0" smtClean="0"/>
              <a:t>Data analysis and discussion</a:t>
            </a:r>
          </a:p>
          <a:p>
            <a:r>
              <a:rPr lang="en-US" altLang="zh-TW" b="1" dirty="0" smtClean="0"/>
              <a:t>Conclusions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9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URL </a:t>
            </a:r>
            <a:r>
              <a:rPr lang="en-US" altLang="zh-TW" b="1" dirty="0" err="1" smtClean="0">
                <a:solidFill>
                  <a:srgbClr val="FF0000"/>
                </a:solidFill>
              </a:rPr>
              <a:t>Findability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err="1"/>
              <a:t>Findability</a:t>
            </a:r>
            <a:r>
              <a:rPr lang="en-US" altLang="zh-TW" i="1" dirty="0"/>
              <a:t> </a:t>
            </a:r>
            <a:r>
              <a:rPr lang="en-US" altLang="zh-TW" i="1" dirty="0" smtClean="0"/>
              <a:t>Levels</a:t>
            </a:r>
          </a:p>
          <a:p>
            <a:pPr lvl="1"/>
            <a:r>
              <a:rPr lang="en-US" altLang="zh-TW" dirty="0" smtClean="0"/>
              <a:t>10.0</a:t>
            </a:r>
            <a:r>
              <a:rPr lang="en-US" altLang="zh-TW" dirty="0"/>
              <a:t>% of the </a:t>
            </a:r>
            <a:r>
              <a:rPr lang="en-US" altLang="zh-TW" dirty="0">
                <a:solidFill>
                  <a:srgbClr val="FF0000"/>
                </a:solidFill>
              </a:rPr>
              <a:t>698</a:t>
            </a:r>
            <a:r>
              <a:rPr lang="en-US" altLang="zh-TW" dirty="0"/>
              <a:t> URLs </a:t>
            </a:r>
            <a:r>
              <a:rPr lang="en-US" altLang="zh-TW" dirty="0" smtClean="0"/>
              <a:t>have </a:t>
            </a:r>
            <a:r>
              <a:rPr lang="en-US" altLang="zh-TW" dirty="0"/>
              <a:t>&gt;70% </a:t>
            </a:r>
            <a:r>
              <a:rPr lang="en-US" altLang="zh-TW" dirty="0" err="1"/>
              <a:t>findability</a:t>
            </a:r>
            <a:r>
              <a:rPr lang="en-US" altLang="zh-TW" dirty="0"/>
              <a:t> </a:t>
            </a:r>
            <a:r>
              <a:rPr lang="en-US" altLang="zh-TW" dirty="0" smtClean="0"/>
              <a:t>11.3% have </a:t>
            </a:r>
            <a:r>
              <a:rPr lang="en-US" altLang="zh-TW" dirty="0"/>
              <a:t>&lt;10% </a:t>
            </a:r>
            <a:r>
              <a:rPr lang="en-US" altLang="zh-TW" dirty="0" err="1"/>
              <a:t>findability</a:t>
            </a:r>
            <a:r>
              <a:rPr lang="en-US" altLang="zh-TW" dirty="0"/>
              <a:t>.</a:t>
            </a:r>
            <a:endParaRPr lang="en-US" altLang="zh-TW" i="1" dirty="0" smtClean="0"/>
          </a:p>
          <a:p>
            <a:endParaRPr lang="en-US" altLang="zh-TW" i="1" dirty="0" smtClean="0"/>
          </a:p>
          <a:p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4866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44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URL </a:t>
            </a:r>
            <a:r>
              <a:rPr lang="en-US" altLang="zh-TW" b="1" dirty="0" err="1">
                <a:solidFill>
                  <a:srgbClr val="FF0000"/>
                </a:solidFill>
              </a:rPr>
              <a:t>Findability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err="1"/>
              <a:t>Findability</a:t>
            </a:r>
            <a:r>
              <a:rPr lang="en-US" altLang="zh-TW" i="1" dirty="0"/>
              <a:t> as a Function of URL </a:t>
            </a:r>
            <a:r>
              <a:rPr lang="en-US" altLang="zh-TW" i="1" dirty="0" smtClean="0"/>
              <a:t>Length</a:t>
            </a:r>
          </a:p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" y="2348880"/>
            <a:ext cx="9116194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What applications we gained from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the data ??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</a:t>
            </a:r>
            <a:r>
              <a:rPr lang="en-US" altLang="zh-TW" dirty="0" smtClean="0"/>
              <a:t>roviding </a:t>
            </a:r>
            <a:r>
              <a:rPr lang="en-US" altLang="zh-TW" dirty="0"/>
              <a:t>metadata for </a:t>
            </a:r>
            <a:r>
              <a:rPr lang="en-US" altLang="zh-TW" dirty="0" smtClean="0"/>
              <a:t>pages.</a:t>
            </a:r>
            <a:endParaRPr lang="en-US" altLang="zh-TW" dirty="0"/>
          </a:p>
          <a:p>
            <a:r>
              <a:rPr lang="en-US" altLang="zh-TW" dirty="0"/>
              <a:t>P</a:t>
            </a:r>
            <a:r>
              <a:rPr lang="en-US" altLang="zh-TW" dirty="0" smtClean="0"/>
              <a:t>roviding </a:t>
            </a:r>
            <a:r>
              <a:rPr lang="en-US" altLang="zh-TW" dirty="0"/>
              <a:t>query alterations for use in query </a:t>
            </a:r>
            <a:r>
              <a:rPr lang="en-US" altLang="zh-TW" dirty="0" smtClean="0"/>
              <a:t>refinement.</a:t>
            </a:r>
            <a:endParaRPr lang="en-US" altLang="zh-TW" dirty="0"/>
          </a:p>
          <a:p>
            <a:r>
              <a:rPr lang="en-US" altLang="zh-TW" dirty="0"/>
              <a:t>I</a:t>
            </a:r>
            <a:r>
              <a:rPr lang="en-US" altLang="zh-TW" dirty="0" smtClean="0"/>
              <a:t>dentifying </a:t>
            </a:r>
            <a:r>
              <a:rPr lang="en-US" altLang="zh-TW" dirty="0"/>
              <a:t>ranking issues.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6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Query Alterations from Game Data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err="1"/>
              <a:t>Bitext</a:t>
            </a:r>
            <a:r>
              <a:rPr lang="en-US" altLang="zh-TW" i="1" dirty="0"/>
              <a:t> </a:t>
            </a:r>
            <a:r>
              <a:rPr lang="en-US" altLang="zh-TW" i="1" dirty="0" smtClean="0"/>
              <a:t>Matching</a:t>
            </a:r>
          </a:p>
          <a:p>
            <a:r>
              <a:rPr lang="en-US" altLang="zh-TW" i="1" dirty="0"/>
              <a:t>Results from </a:t>
            </a:r>
            <a:r>
              <a:rPr lang="en-US" altLang="zh-TW" i="1" dirty="0" err="1"/>
              <a:t>Bitext</a:t>
            </a:r>
            <a:r>
              <a:rPr lang="en-US" altLang="zh-TW" i="1" dirty="0"/>
              <a:t> </a:t>
            </a:r>
            <a:r>
              <a:rPr lang="en-US" altLang="zh-TW" i="1" dirty="0" smtClean="0"/>
              <a:t>Matching</a:t>
            </a:r>
          </a:p>
          <a:p>
            <a:pPr marL="0" indent="0">
              <a:buNone/>
            </a:pPr>
            <a:endParaRPr lang="en-US" altLang="zh-TW" i="1" dirty="0" smtClean="0"/>
          </a:p>
          <a:p>
            <a:r>
              <a:rPr lang="en-US" altLang="zh-TW" dirty="0"/>
              <a:t>Query </a:t>
            </a:r>
            <a:r>
              <a:rPr lang="en-US" altLang="zh-TW" dirty="0" smtClean="0"/>
              <a:t>Alterations :</a:t>
            </a:r>
          </a:p>
          <a:p>
            <a:pPr lvl="1"/>
            <a:r>
              <a:rPr lang="en-US" altLang="zh-TW" dirty="0" smtClean="0"/>
              <a:t>Altering the </a:t>
            </a:r>
            <a:r>
              <a:rPr lang="en-US" altLang="zh-TW" dirty="0"/>
              <a:t>user’s query using other terms which may have been </a:t>
            </a:r>
            <a:r>
              <a:rPr lang="en-US" altLang="zh-TW" dirty="0" smtClean="0"/>
              <a:t>intended.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i="1" dirty="0" err="1">
                <a:solidFill>
                  <a:srgbClr val="FF0000"/>
                </a:solidFill>
              </a:rPr>
              <a:t>Bitext</a:t>
            </a:r>
            <a:r>
              <a:rPr lang="en-US" altLang="zh-TW" b="1" i="1" dirty="0">
                <a:solidFill>
                  <a:srgbClr val="FF0000"/>
                </a:solidFill>
              </a:rPr>
              <a:t> </a:t>
            </a:r>
            <a:r>
              <a:rPr lang="en-US" altLang="zh-TW" b="1" i="1" dirty="0" smtClean="0">
                <a:solidFill>
                  <a:srgbClr val="FF0000"/>
                </a:solidFill>
              </a:rPr>
              <a:t>Matching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93307"/>
              </p:ext>
            </p:extLst>
          </p:nvPr>
        </p:nvGraphicFramePr>
        <p:xfrm>
          <a:off x="539552" y="1268760"/>
          <a:ext cx="813690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3437"/>
                <a:gridCol w="2433467"/>
              </a:tblGrid>
              <a:tr h="47264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1.Most likely alignment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2.Phrase pairs</a:t>
                      </a:r>
                      <a:endParaRPr lang="zh-TW" altLang="en-US" dirty="0"/>
                    </a:p>
                  </a:txBody>
                  <a:tcPr/>
                </a:tc>
              </a:tr>
              <a:tr h="471193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Flip the assignment and</a:t>
                      </a:r>
                    </a:p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 the models again.</a:t>
                      </a:r>
                    </a:p>
                    <a:p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err="1" smtClean="0"/>
                        <a:t>Bitext</a:t>
                      </a:r>
                      <a:r>
                        <a:rPr lang="en-US" altLang="zh-TW" dirty="0" smtClean="0"/>
                        <a:t> (A,B)</a:t>
                      </a:r>
                      <a:endParaRPr lang="zh-TW" altLang="en-US" dirty="0" smtClean="0"/>
                    </a:p>
                    <a:p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TW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Bitext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(B,A) </a:t>
                      </a:r>
                      <a:endParaRPr lang="zh-TW" alt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流程圖: 程序 9"/>
          <p:cNvSpPr/>
          <p:nvPr/>
        </p:nvSpPr>
        <p:spPr>
          <a:xfrm>
            <a:off x="2483768" y="3429000"/>
            <a:ext cx="1872208" cy="115212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HMM Model</a:t>
            </a:r>
          </a:p>
        </p:txBody>
      </p:sp>
      <p:sp>
        <p:nvSpPr>
          <p:cNvPr id="11" name="流程圖: 替代處理程序 10"/>
          <p:cNvSpPr/>
          <p:nvPr/>
        </p:nvSpPr>
        <p:spPr>
          <a:xfrm>
            <a:off x="2807804" y="2060848"/>
            <a:ext cx="1224136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Target side</a:t>
            </a:r>
            <a:endParaRPr lang="zh-TW" altLang="en-US" dirty="0"/>
          </a:p>
        </p:txBody>
      </p:sp>
      <p:sp>
        <p:nvSpPr>
          <p:cNvPr id="12" name="流程圖: 替代處理程序 11"/>
          <p:cNvSpPr/>
          <p:nvPr/>
        </p:nvSpPr>
        <p:spPr>
          <a:xfrm>
            <a:off x="611560" y="3681028"/>
            <a:ext cx="1224136" cy="6480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Source side</a:t>
            </a:r>
            <a:endParaRPr lang="zh-TW" altLang="en-US" dirty="0"/>
          </a:p>
        </p:txBody>
      </p:sp>
      <p:sp>
        <p:nvSpPr>
          <p:cNvPr id="13" name="流程圖: 程序 12"/>
          <p:cNvSpPr/>
          <p:nvPr/>
        </p:nvSpPr>
        <p:spPr>
          <a:xfrm>
            <a:off x="2735796" y="5205603"/>
            <a:ext cx="1368152" cy="864096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Trained hidden word alignment</a:t>
            </a:r>
            <a:endParaRPr lang="zh-TW" altLang="en-US" dirty="0"/>
          </a:p>
        </p:txBody>
      </p:sp>
      <p:sp>
        <p:nvSpPr>
          <p:cNvPr id="17" name="向下箭號 16"/>
          <p:cNvSpPr/>
          <p:nvPr/>
        </p:nvSpPr>
        <p:spPr>
          <a:xfrm rot="18665260">
            <a:off x="1835696" y="2827006"/>
            <a:ext cx="432048" cy="3600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上箭號 17"/>
          <p:cNvSpPr/>
          <p:nvPr/>
        </p:nvSpPr>
        <p:spPr>
          <a:xfrm>
            <a:off x="3203848" y="4730891"/>
            <a:ext cx="432048" cy="288032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流程圖: 匯合連接點 19"/>
          <p:cNvSpPr/>
          <p:nvPr/>
        </p:nvSpPr>
        <p:spPr>
          <a:xfrm>
            <a:off x="1007604" y="2276872"/>
            <a:ext cx="432048" cy="4320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1619672" y="2276872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1223628" y="28529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611560" y="18308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err="1" smtClean="0"/>
              <a:t>Bitext</a:t>
            </a:r>
            <a:r>
              <a:rPr lang="en-US" altLang="zh-TW" dirty="0" smtClean="0"/>
              <a:t> (A,B)</a:t>
            </a:r>
            <a:endParaRPr lang="zh-TW" altLang="en-US" dirty="0"/>
          </a:p>
        </p:txBody>
      </p:sp>
      <p:sp>
        <p:nvSpPr>
          <p:cNvPr id="28" name="向右箭號 27"/>
          <p:cNvSpPr/>
          <p:nvPr/>
        </p:nvSpPr>
        <p:spPr>
          <a:xfrm>
            <a:off x="4572000" y="3771038"/>
            <a:ext cx="360040" cy="46805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流程圖: 內部儲存裝置 28"/>
          <p:cNvSpPr/>
          <p:nvPr/>
        </p:nvSpPr>
        <p:spPr>
          <a:xfrm>
            <a:off x="5076056" y="3288156"/>
            <a:ext cx="936104" cy="1292972"/>
          </a:xfrm>
          <a:prstGeom prst="flowChartInternalStorag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P(0.5)</a:t>
            </a:r>
          </a:p>
          <a:p>
            <a:pPr algn="ctr"/>
            <a:r>
              <a:rPr lang="en-US" altLang="zh-TW" dirty="0" smtClean="0"/>
              <a:t>P(0.2)</a:t>
            </a:r>
          </a:p>
          <a:p>
            <a:pPr algn="ctr"/>
            <a:r>
              <a:rPr lang="en-US" altLang="zh-TW" dirty="0" smtClean="0"/>
              <a:t>P(0.1)</a:t>
            </a:r>
          </a:p>
          <a:p>
            <a:pPr algn="ctr"/>
            <a:r>
              <a:rPr lang="en-US" altLang="zh-TW" dirty="0" smtClean="0"/>
              <a:t>……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4116524" y="22002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</a:t>
            </a:r>
            <a:endParaRPr lang="en-US" altLang="zh-TW" dirty="0" smtClean="0"/>
          </a:p>
        </p:txBody>
      </p:sp>
      <p:sp>
        <p:nvSpPr>
          <p:cNvPr id="31" name="文字方塊 30"/>
          <p:cNvSpPr txBox="1"/>
          <p:nvPr/>
        </p:nvSpPr>
        <p:spPr>
          <a:xfrm>
            <a:off x="827584" y="4581128"/>
            <a:ext cx="94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32" name="向下箭號 31"/>
          <p:cNvSpPr/>
          <p:nvPr/>
        </p:nvSpPr>
        <p:spPr>
          <a:xfrm>
            <a:off x="7164288" y="4092505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弧形箭號 (下彎) 33"/>
          <p:cNvSpPr/>
          <p:nvPr/>
        </p:nvSpPr>
        <p:spPr>
          <a:xfrm rot="10800000">
            <a:off x="4572000" y="4927881"/>
            <a:ext cx="2592288" cy="1002365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5" name="投影片編號版面配置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4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l"/>
            <a:r>
              <a:rPr lang="en-US" altLang="zh-TW" b="1" i="1" dirty="0" err="1">
                <a:solidFill>
                  <a:srgbClr val="FF0000"/>
                </a:solidFill>
              </a:rPr>
              <a:t>Bitext</a:t>
            </a:r>
            <a:r>
              <a:rPr lang="en-US" altLang="zh-TW" b="1" i="1" dirty="0">
                <a:solidFill>
                  <a:srgbClr val="FF0000"/>
                </a:solidFill>
              </a:rPr>
              <a:t> Matching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7043" y="1556792"/>
            <a:ext cx="41009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“new </a:t>
            </a:r>
            <a:r>
              <a:rPr lang="en-US" altLang="zh-TW" sz="2000" dirty="0" smtClean="0"/>
              <a:t>york            department     labor</a:t>
            </a:r>
            <a:r>
              <a:rPr lang="en-US" altLang="zh-TW" sz="2000" dirty="0"/>
              <a:t>”</a:t>
            </a:r>
            <a:endParaRPr lang="en-US" altLang="zh-TW" sz="2000" dirty="0">
              <a:solidFill>
                <a:schemeClr val="lt1"/>
              </a:solidFill>
            </a:endParaRP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7043" y="2203123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“new york state department of labor</a:t>
            </a:r>
            <a:r>
              <a:rPr lang="en-US" altLang="zh-TW" sz="2000" dirty="0" smtClean="0"/>
              <a:t>”</a:t>
            </a:r>
            <a:endParaRPr lang="zh-TW" altLang="en-US" sz="2000" dirty="0"/>
          </a:p>
        </p:txBody>
      </p:sp>
      <p:sp>
        <p:nvSpPr>
          <p:cNvPr id="9" name="向右箭號 8"/>
          <p:cNvSpPr/>
          <p:nvPr/>
        </p:nvSpPr>
        <p:spPr>
          <a:xfrm rot="5400000">
            <a:off x="1835696" y="2852936"/>
            <a:ext cx="576064" cy="5760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699792" y="28529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Extract the phrase pairs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39552" y="386104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“ </a:t>
            </a:r>
            <a:r>
              <a:rPr lang="en-US" altLang="zh-TW" i="1" dirty="0" smtClean="0"/>
              <a:t>new york </a:t>
            </a:r>
            <a:r>
              <a:rPr lang="en-US" altLang="zh-TW" dirty="0"/>
              <a:t>/ </a:t>
            </a:r>
            <a:r>
              <a:rPr lang="en-US" altLang="zh-TW" i="1" dirty="0"/>
              <a:t>new york </a:t>
            </a:r>
            <a:r>
              <a:rPr lang="en-US" altLang="zh-TW" i="1" dirty="0" smtClean="0"/>
              <a:t>state 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r>
              <a:rPr lang="en-US" altLang="zh-TW" dirty="0" smtClean="0"/>
              <a:t>“ </a:t>
            </a:r>
            <a:r>
              <a:rPr lang="en-US" altLang="zh-TW" i="1" dirty="0" smtClean="0"/>
              <a:t>department </a:t>
            </a:r>
            <a:r>
              <a:rPr lang="en-US" altLang="zh-TW" i="1" dirty="0"/>
              <a:t>labor </a:t>
            </a:r>
            <a:r>
              <a:rPr lang="en-US" altLang="zh-TW" dirty="0"/>
              <a:t>/ </a:t>
            </a:r>
            <a:r>
              <a:rPr lang="en-US" altLang="zh-TW" i="1" dirty="0"/>
              <a:t>department </a:t>
            </a:r>
            <a:r>
              <a:rPr lang="en-US" altLang="zh-TW" i="1" dirty="0" smtClean="0"/>
              <a:t>of labor </a:t>
            </a:r>
            <a:r>
              <a:rPr lang="en-US" altLang="zh-TW" dirty="0" smtClean="0"/>
              <a:t>”</a:t>
            </a:r>
            <a:endParaRPr lang="en-US" altLang="zh-TW" dirty="0"/>
          </a:p>
          <a:p>
            <a:r>
              <a:rPr lang="en-US" altLang="zh-TW" dirty="0" smtClean="0"/>
              <a:t>“ </a:t>
            </a:r>
            <a:r>
              <a:rPr lang="en-US" altLang="zh-TW" i="1" dirty="0" smtClean="0"/>
              <a:t>department </a:t>
            </a:r>
            <a:r>
              <a:rPr lang="en-US" altLang="zh-TW" dirty="0"/>
              <a:t>/ </a:t>
            </a:r>
            <a:r>
              <a:rPr lang="en-US" altLang="zh-TW" i="1" dirty="0"/>
              <a:t>department </a:t>
            </a:r>
            <a:r>
              <a:rPr lang="en-US" altLang="zh-TW" i="1" dirty="0" smtClean="0"/>
              <a:t>of 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12" name="直線圖說文字 1 11"/>
          <p:cNvSpPr/>
          <p:nvPr/>
        </p:nvSpPr>
        <p:spPr>
          <a:xfrm>
            <a:off x="5353101" y="1120483"/>
            <a:ext cx="2313384" cy="1078379"/>
          </a:xfrm>
          <a:prstGeom prst="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Assume all the words are aligned expect for “state” ”of”</a:t>
            </a:r>
            <a:endParaRPr lang="zh-TW" altLang="en-US" dirty="0"/>
          </a:p>
        </p:txBody>
      </p:sp>
      <p:cxnSp>
        <p:nvCxnSpPr>
          <p:cNvPr id="15" name="直線單箭頭接點 14"/>
          <p:cNvCxnSpPr>
            <a:stCxn id="11" idx="3"/>
          </p:cNvCxnSpPr>
          <p:nvPr/>
        </p:nvCxnSpPr>
        <p:spPr>
          <a:xfrm flipV="1">
            <a:off x="4788024" y="4091880"/>
            <a:ext cx="540060" cy="230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580112" y="3573016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</a:t>
            </a:r>
            <a:r>
              <a:rPr lang="en-US" altLang="zh-TW" dirty="0" smtClean="0"/>
              <a:t>ot </a:t>
            </a:r>
            <a:r>
              <a:rPr lang="en-US" altLang="zh-TW" dirty="0"/>
              <a:t>be extracted because some words inside the </a:t>
            </a:r>
            <a:r>
              <a:rPr lang="en-US" altLang="zh-TW" dirty="0" smtClean="0"/>
              <a:t>phrase on </a:t>
            </a:r>
            <a:r>
              <a:rPr lang="en-US" altLang="zh-TW" dirty="0"/>
              <a:t>one side are aligned to words outside the phrase on the other</a:t>
            </a:r>
          </a:p>
          <a:p>
            <a:r>
              <a:rPr lang="en-US" altLang="zh-TW" dirty="0"/>
              <a:t>side.</a:t>
            </a:r>
            <a:endParaRPr lang="zh-TW" altLang="en-US" dirty="0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5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i="1" dirty="0" err="1">
                <a:solidFill>
                  <a:srgbClr val="FF0000"/>
                </a:solidFill>
              </a:rPr>
              <a:t>Bitext</a:t>
            </a:r>
            <a:r>
              <a:rPr lang="en-US" altLang="zh-TW" b="1" i="1" dirty="0">
                <a:solidFill>
                  <a:srgbClr val="FF0000"/>
                </a:solidFill>
              </a:rPr>
              <a:t>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We </a:t>
            </a:r>
            <a:r>
              <a:rPr lang="en-US" altLang="zh-TW" dirty="0"/>
              <a:t>can write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probability </a:t>
            </a:r>
            <a:r>
              <a:rPr lang="en-US" altLang="zh-TW" dirty="0"/>
              <a:t>of a target sequence and word alignment as</a:t>
            </a:r>
            <a:r>
              <a:rPr lang="en-US" altLang="zh-TW" dirty="0" smtClean="0"/>
              <a:t>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i="1" dirty="0" smtClean="0"/>
          </a:p>
          <a:p>
            <a:pPr lvl="1"/>
            <a:r>
              <a:rPr lang="en-US" altLang="zh-TW" i="1" dirty="0" smtClean="0"/>
              <a:t>s</a:t>
            </a:r>
            <a:r>
              <a:rPr lang="en-US" altLang="zh-TW" dirty="0" smtClean="0"/>
              <a:t>1 </a:t>
            </a:r>
            <a:r>
              <a:rPr lang="en-US" altLang="zh-TW" dirty="0"/>
              <a:t>to </a:t>
            </a:r>
            <a:r>
              <a:rPr lang="en-US" altLang="zh-TW" i="1" dirty="0" err="1"/>
              <a:t>s</a:t>
            </a:r>
            <a:r>
              <a:rPr lang="en-US" altLang="zh-TW" dirty="0" err="1"/>
              <a:t>m</a:t>
            </a:r>
            <a:r>
              <a:rPr lang="en-US" altLang="zh-TW" dirty="0"/>
              <a:t> be </a:t>
            </a:r>
            <a:r>
              <a:rPr lang="en-US" altLang="zh-TW" dirty="0" smtClean="0"/>
              <a:t>the source tokens</a:t>
            </a:r>
          </a:p>
          <a:p>
            <a:pPr lvl="1"/>
            <a:r>
              <a:rPr lang="en-US" altLang="zh-TW" i="1" dirty="0" smtClean="0"/>
              <a:t>t</a:t>
            </a:r>
            <a:r>
              <a:rPr lang="en-US" altLang="zh-TW" dirty="0" smtClean="0"/>
              <a:t>1 </a:t>
            </a:r>
            <a:r>
              <a:rPr lang="en-US" altLang="zh-TW" dirty="0"/>
              <a:t>to </a:t>
            </a:r>
            <a:r>
              <a:rPr lang="en-US" altLang="zh-TW" i="1" dirty="0" err="1"/>
              <a:t>t</a:t>
            </a:r>
            <a:r>
              <a:rPr lang="en-US" altLang="zh-TW" dirty="0" err="1"/>
              <a:t>n</a:t>
            </a:r>
            <a:r>
              <a:rPr lang="en-US" altLang="zh-TW" dirty="0"/>
              <a:t> be the target </a:t>
            </a:r>
            <a:r>
              <a:rPr lang="en-US" altLang="zh-TW" dirty="0" smtClean="0"/>
              <a:t>tokens</a:t>
            </a:r>
          </a:p>
          <a:p>
            <a:pPr lvl="1"/>
            <a:r>
              <a:rPr lang="en-US" altLang="zh-TW" i="1" dirty="0" smtClean="0"/>
              <a:t>a</a:t>
            </a:r>
            <a:r>
              <a:rPr lang="en-US" altLang="zh-TW" dirty="0" smtClean="0"/>
              <a:t>1 </a:t>
            </a:r>
            <a:r>
              <a:rPr lang="en-US" altLang="zh-TW" dirty="0"/>
              <a:t>to </a:t>
            </a:r>
            <a:r>
              <a:rPr lang="en-US" altLang="zh-TW" i="1" dirty="0"/>
              <a:t>a</a:t>
            </a:r>
            <a:r>
              <a:rPr lang="en-US" altLang="zh-TW" dirty="0"/>
              <a:t>n be </a:t>
            </a:r>
            <a:r>
              <a:rPr lang="en-US" altLang="zh-TW" dirty="0" smtClean="0"/>
              <a:t>the hidden </a:t>
            </a:r>
            <a:r>
              <a:rPr lang="en-US" altLang="zh-TW" dirty="0"/>
              <a:t>alignment, where </a:t>
            </a:r>
            <a:r>
              <a:rPr lang="en-US" altLang="zh-TW" i="1" dirty="0" err="1"/>
              <a:t>a</a:t>
            </a:r>
            <a:r>
              <a:rPr lang="en-US" altLang="zh-TW" dirty="0" err="1"/>
              <a:t>i</a:t>
            </a:r>
            <a:r>
              <a:rPr lang="en-US" altLang="zh-TW" dirty="0"/>
              <a:t> is a value ranging between 0 and </a:t>
            </a:r>
            <a:r>
              <a:rPr lang="en-US" altLang="zh-TW" i="1" dirty="0"/>
              <a:t>m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86" y="2636912"/>
            <a:ext cx="48577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6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i="1" dirty="0">
                <a:solidFill>
                  <a:srgbClr val="FF0000"/>
                </a:solidFill>
              </a:rPr>
              <a:t>Results from </a:t>
            </a:r>
            <a:r>
              <a:rPr lang="en-US" altLang="zh-TW" b="1" i="1" dirty="0" err="1">
                <a:solidFill>
                  <a:srgbClr val="FF0000"/>
                </a:solidFill>
              </a:rPr>
              <a:t>Bitext</a:t>
            </a:r>
            <a:r>
              <a:rPr lang="en-US" altLang="zh-TW" b="1" i="1" dirty="0">
                <a:solidFill>
                  <a:srgbClr val="FF0000"/>
                </a:solidFill>
              </a:rPr>
              <a:t> </a:t>
            </a:r>
            <a:r>
              <a:rPr lang="en-US" altLang="zh-TW" b="1" i="1" dirty="0" smtClean="0">
                <a:solidFill>
                  <a:srgbClr val="FF0000"/>
                </a:solidFill>
              </a:rPr>
              <a:t>Matching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Spelling </a:t>
            </a:r>
            <a:r>
              <a:rPr lang="en-US" altLang="zh-TW" dirty="0"/>
              <a:t>or punctuation </a:t>
            </a:r>
            <a:r>
              <a:rPr lang="en-US" altLang="zh-TW" dirty="0" smtClean="0"/>
              <a:t>alterations:</a:t>
            </a:r>
          </a:p>
          <a:p>
            <a:pPr lvl="1"/>
            <a:r>
              <a:rPr lang="en-US" altLang="zh-TW" i="1" dirty="0" smtClean="0"/>
              <a:t>JC </a:t>
            </a:r>
            <a:r>
              <a:rPr lang="en-US" altLang="zh-TW" i="1" dirty="0"/>
              <a:t>Penny </a:t>
            </a:r>
            <a:r>
              <a:rPr lang="en-US" altLang="zh-TW" dirty="0"/>
              <a:t>for </a:t>
            </a:r>
            <a:r>
              <a:rPr lang="en-US" altLang="zh-TW" i="1" dirty="0"/>
              <a:t>JC </a:t>
            </a:r>
            <a:r>
              <a:rPr lang="en-US" altLang="zh-TW" i="1" dirty="0" err="1"/>
              <a:t>Penney,</a:t>
            </a:r>
            <a:r>
              <a:rPr lang="en-US" altLang="zh-TW" dirty="0" err="1"/>
              <a:t>or</a:t>
            </a:r>
            <a:r>
              <a:rPr lang="en-US" altLang="zh-TW" dirty="0"/>
              <a:t> </a:t>
            </a:r>
            <a:r>
              <a:rPr lang="en-US" altLang="zh-TW" i="1" dirty="0"/>
              <a:t>J C Penny</a:t>
            </a:r>
            <a:r>
              <a:rPr lang="en-US" altLang="zh-TW" i="1" dirty="0" smtClean="0"/>
              <a:t>.</a:t>
            </a:r>
            <a:endParaRPr lang="en-US" altLang="zh-TW" dirty="0"/>
          </a:p>
          <a:p>
            <a:r>
              <a:rPr lang="en-US" altLang="zh-TW" dirty="0" err="1" smtClean="0"/>
              <a:t>Sitename</a:t>
            </a:r>
            <a:r>
              <a:rPr lang="en-US" altLang="zh-TW" dirty="0" smtClean="0"/>
              <a:t> </a:t>
            </a:r>
            <a:r>
              <a:rPr lang="en-US" altLang="zh-TW" dirty="0"/>
              <a:t>to site alterations: </a:t>
            </a:r>
            <a:endParaRPr lang="en-US" altLang="zh-TW" dirty="0" smtClean="0"/>
          </a:p>
          <a:p>
            <a:pPr lvl="1"/>
            <a:r>
              <a:rPr lang="en-US" altLang="zh-TW" i="1" dirty="0" smtClean="0"/>
              <a:t>acid reflux </a:t>
            </a:r>
            <a:r>
              <a:rPr lang="en-US" altLang="zh-TW" dirty="0" smtClean="0"/>
              <a:t>and </a:t>
            </a:r>
            <a:r>
              <a:rPr lang="en-US" altLang="zh-TW" i="1" dirty="0" smtClean="0"/>
              <a:t>acidrefluxconnection</a:t>
            </a:r>
            <a:r>
              <a:rPr lang="en-US" altLang="zh-TW" dirty="0" smtClean="0"/>
              <a:t>.</a:t>
            </a:r>
            <a:r>
              <a:rPr lang="en-US" altLang="zh-TW" i="1" dirty="0" smtClean="0"/>
              <a:t>com</a:t>
            </a:r>
            <a:endParaRPr lang="en-US" altLang="zh-TW" dirty="0"/>
          </a:p>
          <a:p>
            <a:r>
              <a:rPr lang="en-US" altLang="zh-TW" dirty="0" smtClean="0"/>
              <a:t>Acronym-Expansion </a:t>
            </a:r>
            <a:r>
              <a:rPr lang="en-US" altLang="zh-TW" dirty="0"/>
              <a:t>alterations: </a:t>
            </a:r>
            <a:endParaRPr lang="en-US" altLang="zh-TW" dirty="0" smtClean="0"/>
          </a:p>
          <a:p>
            <a:pPr lvl="1"/>
            <a:r>
              <a:rPr lang="en-US" altLang="zh-TW" i="1" dirty="0" err="1" smtClean="0"/>
              <a:t>iht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is the </a:t>
            </a:r>
            <a:r>
              <a:rPr lang="en-US" altLang="zh-TW" i="1" dirty="0"/>
              <a:t>International Herald </a:t>
            </a:r>
            <a:r>
              <a:rPr lang="en-US" altLang="zh-TW" i="1" dirty="0" smtClean="0"/>
              <a:t>Tribune</a:t>
            </a:r>
            <a:r>
              <a:rPr lang="en-US" altLang="zh-TW" dirty="0" smtClean="0"/>
              <a:t>,</a:t>
            </a:r>
          </a:p>
          <a:p>
            <a:pPr lvl="1"/>
            <a:r>
              <a:rPr lang="en-US" altLang="zh-TW" i="1" dirty="0" err="1" smtClean="0"/>
              <a:t>sls</a:t>
            </a:r>
            <a:r>
              <a:rPr lang="en-US" altLang="zh-TW" i="1" dirty="0" smtClean="0"/>
              <a:t> </a:t>
            </a:r>
            <a:r>
              <a:rPr lang="en-US" altLang="zh-TW" dirty="0"/>
              <a:t>refers to </a:t>
            </a:r>
            <a:r>
              <a:rPr lang="en-US" altLang="zh-TW" dirty="0" smtClean="0"/>
              <a:t>the </a:t>
            </a:r>
            <a:r>
              <a:rPr lang="en-US" altLang="zh-TW" i="1" dirty="0" smtClean="0"/>
              <a:t>Society </a:t>
            </a:r>
            <a:r>
              <a:rPr lang="en-US" altLang="zh-TW" i="1" dirty="0"/>
              <a:t>of </a:t>
            </a:r>
            <a:r>
              <a:rPr lang="en-US" altLang="zh-TW" i="1" dirty="0" err="1"/>
              <a:t>Laproendoscopic</a:t>
            </a:r>
            <a:r>
              <a:rPr lang="en-US" altLang="zh-TW" i="1" dirty="0"/>
              <a:t> Surgeons </a:t>
            </a:r>
            <a:r>
              <a:rPr lang="en-US" altLang="zh-TW" dirty="0"/>
              <a:t>etc.</a:t>
            </a:r>
          </a:p>
          <a:p>
            <a:r>
              <a:rPr lang="en-US" altLang="zh-TW" dirty="0" smtClean="0"/>
              <a:t>Conceptual </a:t>
            </a:r>
            <a:r>
              <a:rPr lang="en-US" altLang="zh-TW" dirty="0"/>
              <a:t>alterations: </a:t>
            </a:r>
            <a:endParaRPr lang="en-US" altLang="zh-TW" dirty="0" smtClean="0"/>
          </a:p>
          <a:p>
            <a:pPr lvl="1"/>
            <a:r>
              <a:rPr lang="en-US" altLang="zh-TW" i="1" dirty="0" smtClean="0"/>
              <a:t>capital </a:t>
            </a:r>
            <a:r>
              <a:rPr lang="en-US" altLang="zh-TW" i="1" dirty="0"/>
              <a:t>city airport </a:t>
            </a:r>
            <a:r>
              <a:rPr lang="en-US" altLang="zh-TW" dirty="0"/>
              <a:t>is a valid alteration for </a:t>
            </a:r>
            <a:r>
              <a:rPr lang="en-US" altLang="zh-TW" i="1" dirty="0" smtClean="0"/>
              <a:t>Kentucky airport;</a:t>
            </a:r>
          </a:p>
          <a:p>
            <a:pPr lvl="1"/>
            <a:r>
              <a:rPr lang="en-US" altLang="zh-TW" i="1" dirty="0" err="1" smtClean="0"/>
              <a:t>jlo</a:t>
            </a:r>
            <a:r>
              <a:rPr lang="en-US" altLang="zh-TW" i="1" dirty="0" smtClean="0"/>
              <a:t> </a:t>
            </a:r>
            <a:r>
              <a:rPr lang="en-US" altLang="zh-TW" dirty="0"/>
              <a:t>is a valid alteration for </a:t>
            </a:r>
            <a:r>
              <a:rPr lang="en-US" altLang="zh-TW" i="1" dirty="0"/>
              <a:t>Jennifer Lopez </a:t>
            </a:r>
            <a:r>
              <a:rPr lang="en-US" altLang="zh-TW" dirty="0"/>
              <a:t>etc.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5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i="1" dirty="0">
                <a:solidFill>
                  <a:srgbClr val="FF0000"/>
                </a:solidFill>
              </a:rPr>
              <a:t>Results from </a:t>
            </a:r>
            <a:r>
              <a:rPr lang="en-US" altLang="zh-TW" b="1" i="1" dirty="0" err="1">
                <a:solidFill>
                  <a:srgbClr val="FF0000"/>
                </a:solidFill>
              </a:rPr>
              <a:t>Bitext</a:t>
            </a:r>
            <a:r>
              <a:rPr lang="en-US" altLang="zh-TW" b="1" i="1" dirty="0">
                <a:solidFill>
                  <a:srgbClr val="FF0000"/>
                </a:solidFill>
              </a:rPr>
              <a:t> Matching</a:t>
            </a:r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5859"/>
            <a:ext cx="6668304" cy="46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</a:rPr>
              <a:t>CONCLUSIONS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CONCLUSIONS</a:t>
            </a:r>
          </a:p>
          <a:p>
            <a:pPr lvl="1"/>
            <a:r>
              <a:rPr lang="en-US" altLang="zh-TW" dirty="0"/>
              <a:t>P</a:t>
            </a:r>
            <a:r>
              <a:rPr lang="en-US" altLang="zh-TW" dirty="0" smtClean="0"/>
              <a:t>resent </a:t>
            </a:r>
            <a:r>
              <a:rPr lang="en-US" altLang="zh-TW" dirty="0"/>
              <a:t>a page-centric approach to </a:t>
            </a:r>
            <a:r>
              <a:rPr lang="en-US" altLang="zh-TW" dirty="0" smtClean="0"/>
              <a:t>improving Web </a:t>
            </a:r>
            <a:r>
              <a:rPr lang="en-US" altLang="zh-TW" dirty="0"/>
              <a:t>search using human computation </a:t>
            </a:r>
            <a:r>
              <a:rPr lang="en-US" altLang="zh-TW" dirty="0" smtClean="0"/>
              <a:t>games.</a:t>
            </a:r>
          </a:p>
          <a:p>
            <a:pPr lvl="1"/>
            <a:r>
              <a:rPr lang="en-US" altLang="zh-TW" dirty="0"/>
              <a:t>the query data we obtain from the Page </a:t>
            </a:r>
            <a:r>
              <a:rPr lang="en-US" altLang="zh-TW" dirty="0" smtClean="0"/>
              <a:t>Hunt game </a:t>
            </a:r>
            <a:r>
              <a:rPr lang="en-US" altLang="zh-TW" dirty="0"/>
              <a:t>is not very different from queries used on search engines</a:t>
            </a:r>
            <a:r>
              <a:rPr lang="en-US" altLang="zh-TW" dirty="0" smtClean="0"/>
              <a:t>.(good </a:t>
            </a:r>
            <a:r>
              <a:rPr lang="en-US" altLang="zh-TW" dirty="0" err="1" smtClean="0"/>
              <a:t>findaility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a process to extract query alterations </a:t>
            </a:r>
            <a:r>
              <a:rPr lang="en-US" altLang="zh-TW" dirty="0" smtClean="0"/>
              <a:t>from game </a:t>
            </a:r>
            <a:r>
              <a:rPr lang="en-US" altLang="zh-TW" dirty="0"/>
              <a:t>data, using the idea of </a:t>
            </a:r>
            <a:r>
              <a:rPr lang="en-US" altLang="zh-TW" dirty="0" err="1"/>
              <a:t>bitext</a:t>
            </a:r>
            <a:r>
              <a:rPr lang="en-US" altLang="zh-TW" dirty="0"/>
              <a:t> matching.</a:t>
            </a:r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4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>Introduction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Web search engines have become an integral part of our everyday lives.</a:t>
            </a:r>
          </a:p>
          <a:p>
            <a:r>
              <a:rPr lang="en-US" altLang="zh-TW" dirty="0"/>
              <a:t>E</a:t>
            </a:r>
            <a:r>
              <a:rPr lang="en-US" altLang="zh-TW" dirty="0" smtClean="0"/>
              <a:t>valuation </a:t>
            </a:r>
            <a:r>
              <a:rPr lang="en-US" altLang="zh-TW" dirty="0"/>
              <a:t>methods are usually based on </a:t>
            </a:r>
            <a:r>
              <a:rPr lang="en-US" altLang="zh-TW" dirty="0" smtClean="0"/>
              <a:t>measuring the </a:t>
            </a:r>
            <a:r>
              <a:rPr lang="en-US" altLang="zh-TW" dirty="0"/>
              <a:t>relevance of documents to queries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7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US" altLang="zh-TW" b="1" dirty="0" smtClean="0"/>
              <a:t>THANKS FOR YOUR LISTENING!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9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One is to use large hand-annotated evaluation.</a:t>
            </a:r>
          </a:p>
          <a:p>
            <a:r>
              <a:rPr lang="en-US" altLang="zh-TW" dirty="0"/>
              <a:t>Another is to use implicit measures of </a:t>
            </a:r>
            <a:r>
              <a:rPr lang="en-US" altLang="zh-TW" dirty="0" smtClean="0"/>
              <a:t>relevance. ex: </a:t>
            </a:r>
            <a:r>
              <a:rPr lang="en-US" altLang="zh-TW" dirty="0" err="1" smtClean="0"/>
              <a:t>clickthrough</a:t>
            </a:r>
            <a:r>
              <a:rPr lang="en-US" altLang="zh-TW" dirty="0" smtClean="0"/>
              <a:t>…..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3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Introduction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8" y="1484784"/>
            <a:ext cx="32420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3995936" y="2240868"/>
            <a:ext cx="648072" cy="5760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21" y="1124744"/>
            <a:ext cx="378606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farm2.static.flickr.com/1332/656347608_8516be29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92" y="3789040"/>
            <a:ext cx="3142320" cy="25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向右箭號 10"/>
          <p:cNvSpPr/>
          <p:nvPr/>
        </p:nvSpPr>
        <p:spPr>
          <a:xfrm rot="10800000">
            <a:off x="3995936" y="4797152"/>
            <a:ext cx="648072" cy="5760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程序 7"/>
          <p:cNvSpPr/>
          <p:nvPr/>
        </p:nvSpPr>
        <p:spPr>
          <a:xfrm>
            <a:off x="1005222" y="4509120"/>
            <a:ext cx="2160240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王建民</a:t>
            </a:r>
            <a:endParaRPr lang="zh-TW" altLang="en-US" dirty="0"/>
          </a:p>
        </p:txBody>
      </p:sp>
      <p:sp>
        <p:nvSpPr>
          <p:cNvPr id="9" name="爆炸 1 8"/>
          <p:cNvSpPr/>
          <p:nvPr/>
        </p:nvSpPr>
        <p:spPr>
          <a:xfrm>
            <a:off x="2951819" y="2574945"/>
            <a:ext cx="2736304" cy="19442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DATA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25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  <a:ea typeface="新細明體" charset="-12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seek to develop an efficient and effective </a:t>
            </a:r>
            <a:r>
              <a:rPr lang="en-US" altLang="zh-TW" dirty="0" smtClean="0"/>
              <a:t>human computation </a:t>
            </a:r>
            <a:r>
              <a:rPr lang="en-US" altLang="zh-TW" dirty="0"/>
              <a:t>model for improving web search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Page </a:t>
            </a:r>
            <a:r>
              <a:rPr lang="en-US" altLang="zh-TW" dirty="0" smtClean="0"/>
              <a:t>Hunt , a </a:t>
            </a:r>
            <a:r>
              <a:rPr lang="en-US" altLang="zh-TW" dirty="0"/>
              <a:t>single-player </a:t>
            </a:r>
            <a:r>
              <a:rPr lang="en-US" altLang="zh-TW" dirty="0" smtClean="0"/>
              <a:t>game.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09662"/>
            <a:ext cx="4810125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07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Page Hunt </a:t>
            </a:r>
            <a:r>
              <a:rPr lang="en-US" altLang="zh-TW" b="1" dirty="0" smtClean="0">
                <a:solidFill>
                  <a:srgbClr val="FF0000"/>
                </a:solidFill>
              </a:rPr>
              <a:t>design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Consider about…..</a:t>
            </a:r>
          </a:p>
          <a:p>
            <a:pPr lvl="1"/>
            <a:r>
              <a:rPr lang="en-US" altLang="zh-TW" dirty="0"/>
              <a:t>Was the game fun??</a:t>
            </a:r>
          </a:p>
          <a:p>
            <a:pPr lvl="1"/>
            <a:r>
              <a:rPr lang="en-US" altLang="zh-TW" dirty="0" smtClean="0"/>
              <a:t>Is </a:t>
            </a:r>
            <a:r>
              <a:rPr lang="en-US" altLang="zh-TW" dirty="0"/>
              <a:t>the data we get from Page Hunt comparable to data we </a:t>
            </a:r>
            <a:r>
              <a:rPr lang="en-US" altLang="zh-TW" dirty="0" smtClean="0"/>
              <a:t>get from </a:t>
            </a:r>
            <a:r>
              <a:rPr lang="en-US" altLang="zh-TW" dirty="0"/>
              <a:t>other sources</a:t>
            </a:r>
            <a:r>
              <a:rPr lang="en-US" altLang="zh-TW" dirty="0" smtClean="0"/>
              <a:t>?</a:t>
            </a:r>
          </a:p>
          <a:p>
            <a:pPr lvl="1"/>
            <a:r>
              <a:rPr lang="en-US" altLang="zh-TW" dirty="0" smtClean="0"/>
              <a:t>Can </a:t>
            </a:r>
            <a:r>
              <a:rPr lang="en-US" altLang="zh-TW" dirty="0"/>
              <a:t>we </a:t>
            </a:r>
            <a:r>
              <a:rPr lang="en-US" altLang="zh-TW" dirty="0" smtClean="0"/>
              <a:t>define a </a:t>
            </a:r>
            <a:r>
              <a:rPr lang="en-US" altLang="zh-TW" dirty="0"/>
              <a:t>process that extracts useful information from the data?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9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Page Hunt design</a:t>
            </a:r>
            <a:endParaRPr lang="zh-TW" altLang="en-US" dirty="0"/>
          </a:p>
        </p:txBody>
      </p:sp>
      <p:sp>
        <p:nvSpPr>
          <p:cNvPr id="4" name="流程圖: 程序 3"/>
          <p:cNvSpPr/>
          <p:nvPr/>
        </p:nvSpPr>
        <p:spPr>
          <a:xfrm>
            <a:off x="395536" y="2888940"/>
            <a:ext cx="1944216" cy="115212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Player get random pages</a:t>
            </a:r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2575992" y="328498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流程圖: 程序 5"/>
          <p:cNvSpPr/>
          <p:nvPr/>
        </p:nvSpPr>
        <p:spPr>
          <a:xfrm>
            <a:off x="3203848" y="2864701"/>
            <a:ext cx="1872208" cy="1152128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/>
              <a:t>The player </a:t>
            </a:r>
            <a:r>
              <a:rPr lang="en-US" altLang="zh-TW" dirty="0" smtClean="0"/>
              <a:t>view </a:t>
            </a:r>
            <a:r>
              <a:rPr lang="en-US" altLang="zh-TW" dirty="0"/>
              <a:t>the </a:t>
            </a:r>
            <a:r>
              <a:rPr lang="en-US" altLang="zh-TW" dirty="0" smtClean="0"/>
              <a:t>page and </a:t>
            </a:r>
            <a:r>
              <a:rPr lang="en-US" altLang="zh-TW" dirty="0"/>
              <a:t>types in a </a:t>
            </a:r>
            <a:r>
              <a:rPr lang="en-US" altLang="zh-TW" dirty="0" smtClean="0"/>
              <a:t>word </a:t>
            </a:r>
            <a:r>
              <a:rPr lang="en-US" altLang="zh-TW" dirty="0"/>
              <a:t>as</a:t>
            </a:r>
          </a:p>
          <a:p>
            <a:r>
              <a:rPr lang="en-US" altLang="zh-TW" dirty="0" smtClean="0"/>
              <a:t>query </a:t>
            </a:r>
            <a:endParaRPr lang="zh-TW" altLang="en-US" dirty="0"/>
          </a:p>
        </p:txBody>
      </p:sp>
      <p:sp>
        <p:nvSpPr>
          <p:cNvPr id="7" name="流程圖: 決策 6"/>
          <p:cNvSpPr/>
          <p:nvPr/>
        </p:nvSpPr>
        <p:spPr>
          <a:xfrm>
            <a:off x="5796136" y="2708920"/>
            <a:ext cx="1872208" cy="1512168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Match success-</a:t>
            </a:r>
            <a:r>
              <a:rPr lang="en-US" altLang="zh-TW" dirty="0" err="1" smtClean="0"/>
              <a:t>ful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5220072" y="326074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6200000">
            <a:off x="6516216" y="222527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400000">
            <a:off x="6516216" y="440110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092280" y="22768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YES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092280" y="43651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</a:t>
            </a:r>
            <a:endParaRPr lang="zh-TW" altLang="en-US" dirty="0"/>
          </a:p>
        </p:txBody>
      </p:sp>
      <p:sp>
        <p:nvSpPr>
          <p:cNvPr id="13" name="直線圖說文字 1 (加上框線和強調線) 12"/>
          <p:cNvSpPr/>
          <p:nvPr/>
        </p:nvSpPr>
        <p:spPr>
          <a:xfrm>
            <a:off x="7956376" y="1937241"/>
            <a:ext cx="1080120" cy="468052"/>
          </a:xfrm>
          <a:prstGeom prst="accent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Match with top 5 result</a:t>
            </a:r>
            <a:endParaRPr lang="zh-TW" altLang="en-US" sz="1400" dirty="0"/>
          </a:p>
        </p:txBody>
      </p:sp>
      <p:sp>
        <p:nvSpPr>
          <p:cNvPr id="14" name="直線圖說文字 1 (加上框線和強調線) 13"/>
          <p:cNvSpPr/>
          <p:nvPr/>
        </p:nvSpPr>
        <p:spPr>
          <a:xfrm>
            <a:off x="7955295" y="4081718"/>
            <a:ext cx="1080120" cy="468052"/>
          </a:xfrm>
          <a:prstGeom prst="accent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Not in top 5 result</a:t>
            </a:r>
            <a:endParaRPr lang="zh-TW" altLang="en-US" sz="1400" dirty="0"/>
          </a:p>
        </p:txBody>
      </p:sp>
      <p:sp>
        <p:nvSpPr>
          <p:cNvPr id="15" name="流程圖: 預設處理作業 14"/>
          <p:cNvSpPr/>
          <p:nvPr/>
        </p:nvSpPr>
        <p:spPr>
          <a:xfrm>
            <a:off x="6152751" y="448670"/>
            <a:ext cx="1158977" cy="1512168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 : 100</a:t>
            </a:r>
          </a:p>
          <a:p>
            <a:pPr algn="ctr"/>
            <a:r>
              <a:rPr lang="en-US" altLang="zh-TW" dirty="0" smtClean="0"/>
              <a:t>2 : 90 </a:t>
            </a:r>
          </a:p>
          <a:p>
            <a:pPr algn="ctr"/>
            <a:r>
              <a:rPr lang="en-US" altLang="zh-TW" dirty="0" smtClean="0"/>
              <a:t>3 : 80 </a:t>
            </a:r>
          </a:p>
          <a:p>
            <a:pPr algn="ctr"/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16" name="流程圖: 預設處理作業 15"/>
          <p:cNvSpPr/>
          <p:nvPr/>
        </p:nvSpPr>
        <p:spPr>
          <a:xfrm>
            <a:off x="6152751" y="5013176"/>
            <a:ext cx="1158977" cy="1512168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Edits/add query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347864" y="501317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Depend by </a:t>
            </a:r>
            <a:r>
              <a:rPr lang="en-US" altLang="zh-TW" b="1" dirty="0" err="1" smtClean="0"/>
              <a:t>bitext</a:t>
            </a:r>
            <a:r>
              <a:rPr lang="en-US" altLang="zh-TW" b="1" dirty="0" smtClean="0"/>
              <a:t> matching</a:t>
            </a:r>
            <a:r>
              <a:rPr lang="en-US" altLang="zh-TW" dirty="0" smtClean="0"/>
              <a:t>. If change successful then get bonus.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436096" y="54286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……...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7092280" y="22782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YES</a:t>
            </a:r>
            <a:endParaRPr lang="zh-TW" altLang="en-US" dirty="0"/>
          </a:p>
        </p:txBody>
      </p:sp>
      <p:sp>
        <p:nvSpPr>
          <p:cNvPr id="22" name="直線圖說文字 1 (加上框線和強調線) 21"/>
          <p:cNvSpPr/>
          <p:nvPr/>
        </p:nvSpPr>
        <p:spPr>
          <a:xfrm>
            <a:off x="7956376" y="1938617"/>
            <a:ext cx="1080120" cy="468052"/>
          </a:xfrm>
          <a:prstGeom prst="accentBorderCallout1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Match with top 5 result</a:t>
            </a:r>
            <a:endParaRPr lang="zh-TW" altLang="en-US" sz="14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338736" y="501317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Depend by </a:t>
            </a:r>
            <a:r>
              <a:rPr lang="en-US" altLang="zh-TW" b="1" dirty="0" err="1" smtClean="0"/>
              <a:t>bitext</a:t>
            </a:r>
            <a:r>
              <a:rPr lang="en-US" altLang="zh-TW" b="1" dirty="0" smtClean="0"/>
              <a:t> matching</a:t>
            </a:r>
            <a:r>
              <a:rPr lang="en-US" altLang="zh-TW" dirty="0" smtClean="0"/>
              <a:t>. If change successful then get bonus.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426968" y="54286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……...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691680" y="1844824"/>
            <a:ext cx="302433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latin typeface="Copperplate Gothic Bold" pitchFamily="34" charset="0"/>
              </a:rPr>
              <a:t>it’s a LOOP</a:t>
            </a:r>
            <a:endParaRPr lang="zh-TW" altLang="en-US" sz="3200" b="1" dirty="0">
              <a:latin typeface="Copperplate Gothic Bold" pitchFamily="34" charset="0"/>
            </a:endParaRPr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4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solidFill>
                  <a:srgbClr val="FF0000"/>
                </a:solidFill>
              </a:rPr>
              <a:t>Page Hunt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Making </a:t>
            </a:r>
            <a:r>
              <a:rPr lang="en-US" altLang="zh-TW" dirty="0"/>
              <a:t>P</a:t>
            </a:r>
            <a:r>
              <a:rPr lang="en-US" altLang="zh-TW" dirty="0" smtClean="0"/>
              <a:t>age </a:t>
            </a:r>
            <a:r>
              <a:rPr lang="en-US" altLang="zh-TW" dirty="0"/>
              <a:t>H</a:t>
            </a:r>
            <a:r>
              <a:rPr lang="en-US" altLang="zh-TW" dirty="0" smtClean="0"/>
              <a:t>unt fun</a:t>
            </a:r>
          </a:p>
          <a:p>
            <a:pPr lvl="1"/>
            <a:r>
              <a:rPr lang="en-US" altLang="zh-TW" i="1" dirty="0"/>
              <a:t>Timed </a:t>
            </a:r>
            <a:r>
              <a:rPr lang="en-US" altLang="zh-TW" i="1" dirty="0" smtClean="0"/>
              <a:t>Response</a:t>
            </a:r>
          </a:p>
          <a:p>
            <a:pPr lvl="2"/>
            <a:r>
              <a:rPr lang="en-US" altLang="zh-TW" i="1" dirty="0" smtClean="0"/>
              <a:t>3 </a:t>
            </a:r>
            <a:r>
              <a:rPr lang="en-US" altLang="zh-TW" i="1" dirty="0" err="1" smtClean="0"/>
              <a:t>mins</a:t>
            </a:r>
            <a:endParaRPr lang="en-US" altLang="zh-TW" i="1" dirty="0" smtClean="0"/>
          </a:p>
          <a:p>
            <a:pPr lvl="1"/>
            <a:r>
              <a:rPr lang="en-US" altLang="zh-TW" i="1" dirty="0"/>
              <a:t>Score Keeping and a Leader </a:t>
            </a:r>
            <a:r>
              <a:rPr lang="en-US" altLang="zh-TW" i="1" dirty="0" smtClean="0"/>
              <a:t>board</a:t>
            </a:r>
          </a:p>
          <a:p>
            <a:pPr lvl="1"/>
            <a:r>
              <a:rPr lang="en-US" altLang="zh-TW" i="1" dirty="0"/>
              <a:t>Frequent </a:t>
            </a:r>
            <a:r>
              <a:rPr lang="en-US" altLang="zh-TW" i="1" dirty="0" smtClean="0"/>
              <a:t>queries</a:t>
            </a:r>
          </a:p>
          <a:p>
            <a:pPr lvl="2"/>
            <a:r>
              <a:rPr lang="en-US" altLang="zh-TW" dirty="0"/>
              <a:t>G</a:t>
            </a:r>
            <a:r>
              <a:rPr lang="en-US" altLang="zh-TW" dirty="0" smtClean="0"/>
              <a:t>et </a:t>
            </a:r>
            <a:r>
              <a:rPr lang="en-US" altLang="zh-TW" dirty="0"/>
              <a:t>bonus </a:t>
            </a:r>
            <a:r>
              <a:rPr lang="en-US" altLang="zh-TW" dirty="0" smtClean="0"/>
              <a:t>points if </a:t>
            </a:r>
            <a:r>
              <a:rPr lang="en-US" altLang="zh-TW" dirty="0"/>
              <a:t>they avoid using these frequent terms.</a:t>
            </a:r>
            <a:endParaRPr lang="en-US" altLang="zh-TW" i="1" dirty="0" smtClean="0"/>
          </a:p>
          <a:p>
            <a:pPr lvl="1"/>
            <a:r>
              <a:rPr lang="en-US" altLang="zh-TW" i="1" dirty="0" smtClean="0"/>
              <a:t>Randomness</a:t>
            </a:r>
          </a:p>
          <a:p>
            <a:pPr lvl="2"/>
            <a:r>
              <a:rPr lang="en-US" altLang="zh-TW" dirty="0"/>
              <a:t>web </a:t>
            </a:r>
            <a:r>
              <a:rPr lang="en-US" altLang="zh-TW" dirty="0" smtClean="0"/>
              <a:t>pages</a:t>
            </a:r>
          </a:p>
          <a:p>
            <a:pPr lvl="2"/>
            <a:r>
              <a:rPr lang="en-US" altLang="zh-TW" dirty="0" smtClean="0"/>
              <a:t>Bonuses   (10%-double 5%-triple)</a:t>
            </a:r>
            <a:endParaRPr lang="en-US" altLang="zh-TW" i="1" dirty="0" smtClean="0"/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964</Words>
  <Application>Microsoft Office PowerPoint</Application>
  <PresentationFormat>如螢幕大小 (4:3)</PresentationFormat>
  <Paragraphs>205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Improving Search Engines Using Human Computation Games (CIKM09)</vt:lpstr>
      <vt:lpstr>Preview </vt:lpstr>
      <vt:lpstr>Introduction</vt:lpstr>
      <vt:lpstr>Introduction</vt:lpstr>
      <vt:lpstr>Introduction</vt:lpstr>
      <vt:lpstr>Introduction</vt:lpstr>
      <vt:lpstr>Page Hunt design</vt:lpstr>
      <vt:lpstr>Page Hunt design</vt:lpstr>
      <vt:lpstr>Page Hunt design</vt:lpstr>
      <vt:lpstr>PowerPoint 簡報</vt:lpstr>
      <vt:lpstr>Page Race and Page Match</vt:lpstr>
      <vt:lpstr>PowerPoint 簡報</vt:lpstr>
      <vt:lpstr>PowerPoint 簡報</vt:lpstr>
      <vt:lpstr>Experiment</vt:lpstr>
      <vt:lpstr>Data analysis and discussion</vt:lpstr>
      <vt:lpstr>Was the game fun ??</vt:lpstr>
      <vt:lpstr>Is our data better than others??</vt:lpstr>
      <vt:lpstr>Nature of queries elicited</vt:lpstr>
      <vt:lpstr>Nature of queries elicited</vt:lpstr>
      <vt:lpstr>URL Findability</vt:lpstr>
      <vt:lpstr>URL Findability</vt:lpstr>
      <vt:lpstr>What applications we gained from the data ??</vt:lpstr>
      <vt:lpstr>Query Alterations from Game Data</vt:lpstr>
      <vt:lpstr>Bitext Matching</vt:lpstr>
      <vt:lpstr>Bitext Matching</vt:lpstr>
      <vt:lpstr>Bitext Matching</vt:lpstr>
      <vt:lpstr>Results from Bitext Matching</vt:lpstr>
      <vt:lpstr>Results from Bitext Matching</vt:lpstr>
      <vt:lpstr>CONCLUSIONS</vt:lpstr>
      <vt:lpstr>THANKS FOR YOUR LISTENING!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Search Engines Using Human Computation Games (CIKM09)</dc:title>
  <dc:creator>Miks</dc:creator>
  <cp:lastModifiedBy>Miks</cp:lastModifiedBy>
  <cp:revision>34</cp:revision>
  <cp:lastPrinted>2011-03-27T11:50:28Z</cp:lastPrinted>
  <dcterms:created xsi:type="dcterms:W3CDTF">2011-03-26T04:07:26Z</dcterms:created>
  <dcterms:modified xsi:type="dcterms:W3CDTF">2011-03-28T01:30:52Z</dcterms:modified>
</cp:coreProperties>
</file>